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07" r:id="rId3"/>
    <p:sldId id="274" r:id="rId4"/>
    <p:sldId id="273" r:id="rId5"/>
    <p:sldId id="279" r:id="rId6"/>
    <p:sldId id="260" r:id="rId7"/>
    <p:sldId id="308" r:id="rId8"/>
    <p:sldId id="280" r:id="rId9"/>
    <p:sldId id="302" r:id="rId10"/>
    <p:sldId id="310" r:id="rId11"/>
    <p:sldId id="311" r:id="rId12"/>
    <p:sldId id="285" r:id="rId13"/>
    <p:sldId id="292" r:id="rId14"/>
    <p:sldId id="286" r:id="rId15"/>
    <p:sldId id="312" r:id="rId16"/>
    <p:sldId id="304" r:id="rId1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00"/>
    <a:srgbClr val="0000CC"/>
    <a:srgbClr val="0066FF"/>
    <a:srgbClr val="DDDDDD"/>
    <a:srgbClr val="000099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6" autoAdjust="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8B33BA-31D1-48F7-A8F4-A9B3AEEF32A2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9AF977-A356-4965-8D12-882CB662F9CC}" type="slidenum">
              <a:rPr lang="en-GB"/>
              <a:pPr/>
              <a:t>1</a:t>
            </a:fld>
            <a:endParaRPr lang="en-GB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48639D-CD67-4D70-BF60-F93FC4BAC389}" type="slidenum">
              <a:rPr lang="en-GB"/>
              <a:pPr/>
              <a:t>10</a:t>
            </a:fld>
            <a:endParaRPr lang="en-GB"/>
          </a:p>
        </p:txBody>
      </p:sp>
      <p:sp>
        <p:nvSpPr>
          <p:cNvPr id="1310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B8F562-3A6C-484A-AF3C-45A59A9E6AF5}" type="slidenum">
              <a:rPr lang="en-GB"/>
              <a:pPr/>
              <a:t>11</a:t>
            </a:fld>
            <a:endParaRPr lang="en-GB"/>
          </a:p>
        </p:txBody>
      </p:sp>
      <p:sp>
        <p:nvSpPr>
          <p:cNvPr id="133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F4563C-448A-4AB4-8CD9-0417D1C68691}" type="slidenum">
              <a:rPr lang="en-GB"/>
              <a:pPr/>
              <a:t>12</a:t>
            </a:fld>
            <a:endParaRPr lang="en-GB"/>
          </a:p>
        </p:txBody>
      </p:sp>
      <p:sp>
        <p:nvSpPr>
          <p:cNvPr id="69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2C4E3F-B9CE-4ACA-87DA-9FE2881FA965}" type="slidenum">
              <a:rPr lang="en-GB"/>
              <a:pPr/>
              <a:t>13</a:t>
            </a:fld>
            <a:endParaRPr lang="en-GB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64DBF7-50AC-4DAF-AC9C-2DC85E96C1E2}" type="slidenum">
              <a:rPr lang="en-GB"/>
              <a:pPr/>
              <a:t>14</a:t>
            </a:fld>
            <a:endParaRPr lang="en-GB"/>
          </a:p>
        </p:txBody>
      </p:sp>
      <p:sp>
        <p:nvSpPr>
          <p:cNvPr id="71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4D6D2A-B74B-4003-9031-3D872894E5B0}" type="slidenum">
              <a:rPr lang="en-GB"/>
              <a:pPr/>
              <a:t>15</a:t>
            </a:fld>
            <a:endParaRPr lang="en-GB"/>
          </a:p>
        </p:txBody>
      </p:sp>
      <p:sp>
        <p:nvSpPr>
          <p:cNvPr id="135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56CD60-1A45-4514-B914-752E6BAEAB98}" type="slidenum">
              <a:rPr lang="en-GB"/>
              <a:pPr/>
              <a:t>16</a:t>
            </a:fld>
            <a:endParaRPr lang="en-GB"/>
          </a:p>
        </p:txBody>
      </p:sp>
      <p:sp>
        <p:nvSpPr>
          <p:cNvPr id="1157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3C195C-605E-4B41-8300-4883B655470B}" type="slidenum">
              <a:rPr lang="en-GB"/>
              <a:pPr/>
              <a:t>2</a:t>
            </a:fld>
            <a:endParaRPr lang="en-GB"/>
          </a:p>
        </p:txBody>
      </p:sp>
      <p:sp>
        <p:nvSpPr>
          <p:cNvPr id="1239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69F924-2EA7-4CC9-9275-52E46BCEA7AC}" type="slidenum">
              <a:rPr lang="en-GB"/>
              <a:pPr/>
              <a:t>3</a:t>
            </a:fld>
            <a:endParaRPr lang="en-GB"/>
          </a:p>
        </p:txBody>
      </p:sp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32331D-3435-46F0-A04D-EBC2B47C0EB6}" type="slidenum">
              <a:rPr lang="en-GB"/>
              <a:pPr/>
              <a:t>4</a:t>
            </a:fld>
            <a:endParaRPr lang="en-GB"/>
          </a:p>
        </p:txBody>
      </p:sp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DEC11A-E839-44F5-95E4-3F3CFC432A74}" type="slidenum">
              <a:rPr lang="en-GB"/>
              <a:pPr/>
              <a:t>5</a:t>
            </a:fld>
            <a:endParaRPr lang="en-GB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20BE0-BA65-4D68-A344-E86CBB8CF99D}" type="slidenum">
              <a:rPr lang="en-GB"/>
              <a:pPr/>
              <a:t>6</a:t>
            </a:fld>
            <a:endParaRPr lang="en-GB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120457-3990-4915-8B65-8060439627DD}" type="slidenum">
              <a:rPr lang="en-GB"/>
              <a:pPr/>
              <a:t>7</a:t>
            </a:fld>
            <a:endParaRPr lang="en-GB"/>
          </a:p>
        </p:txBody>
      </p:sp>
      <p:sp>
        <p:nvSpPr>
          <p:cNvPr id="126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B747D4-C920-4299-9838-6B597490D5DC}" type="slidenum">
              <a:rPr lang="en-GB"/>
              <a:pPr/>
              <a:t>8</a:t>
            </a:fld>
            <a:endParaRPr lang="en-GB"/>
          </a:p>
        </p:txBody>
      </p:sp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A659AA-3A7E-45F4-A14B-13169865944B}" type="slidenum">
              <a:rPr lang="en-GB"/>
              <a:pPr/>
              <a:t>9</a:t>
            </a:fld>
            <a:endParaRPr lang="en-GB"/>
          </a:p>
        </p:txBody>
      </p:sp>
      <p:sp>
        <p:nvSpPr>
          <p:cNvPr id="1095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2A997-AA08-410E-8D0B-7936C55EAC6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50649-8AAB-4570-A362-39C18F8C479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7A4834-EFA7-4833-B4FD-044DF814648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7375F-B9DD-4C5B-93D2-BF350EB97C7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078AE-8E3A-4673-BE23-FE2410EDD71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0B52E2-9960-4379-B4B3-252C1034643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E3D545-FC92-45EF-9C55-AB332AAF2E8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84688-09BE-48FC-A4E3-44C49ECBBEF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1D3D2A-9E12-4B69-B2B1-303A345A623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F8F3AC-EBB0-4A12-9B89-FCDE36634DF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6CF74-6471-42D5-BDC5-872E024A6D5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4DA33D8-FBEF-45F2-B451-EDF6188BB24F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99">
                <a:gamma/>
                <a:shade val="46275"/>
                <a:invGamma/>
              </a:srgbClr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solidFill>
                  <a:srgbClr val="FFFF00"/>
                </a:solidFill>
              </a:rPr>
              <a:t>NAP4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solidFill>
                  <a:srgbClr val="FFFF00"/>
                </a:solidFill>
              </a:rPr>
              <a:t>Emergency Surgical Airway</a:t>
            </a:r>
          </a:p>
          <a:p>
            <a:r>
              <a:rPr lang="en-GB">
                <a:solidFill>
                  <a:srgbClr val="FFFF00"/>
                </a:solidFill>
              </a:rPr>
              <a:t>Success &amp; Failure</a:t>
            </a:r>
          </a:p>
          <a:p>
            <a:endParaRPr lang="en-GB">
              <a:solidFill>
                <a:srgbClr val="FFFF00"/>
              </a:solidFill>
            </a:endParaRPr>
          </a:p>
          <a:p>
            <a:endParaRPr lang="en-GB">
              <a:solidFill>
                <a:srgbClr val="FFFF00"/>
              </a:solidFill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859338" y="6021388"/>
            <a:ext cx="42846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Chris Frerk &amp; Tim Cook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>
                <a:solidFill>
                  <a:srgbClr val="FFFF00"/>
                </a:solidFill>
              </a:rPr>
              <a:t>They should be</a:t>
            </a:r>
          </a:p>
        </p:txBody>
      </p:sp>
      <p:pic>
        <p:nvPicPr>
          <p:cNvPr id="130051" name="Picture 3"/>
          <p:cNvPicPr>
            <a:picLocks noChangeAspect="1" noChangeArrowheads="1"/>
          </p:cNvPicPr>
          <p:nvPr/>
        </p:nvPicPr>
        <p:blipFill>
          <a:blip r:embed="rId3" cstate="print">
            <a:lum bright="6000"/>
          </a:blip>
          <a:srcRect/>
          <a:stretch>
            <a:fillRect/>
          </a:stretch>
        </p:blipFill>
        <p:spPr bwMode="auto">
          <a:xfrm>
            <a:off x="323850" y="1844675"/>
            <a:ext cx="3024188" cy="1516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130052" name="Picture 4" descr="su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3500438"/>
            <a:ext cx="2881312" cy="2603500"/>
          </a:xfrm>
          <a:prstGeom prst="rect">
            <a:avLst/>
          </a:prstGeom>
          <a:noFill/>
        </p:spPr>
      </p:pic>
      <p:pic>
        <p:nvPicPr>
          <p:cNvPr id="130053" name="Picture 5" descr="figure 5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163" y="2492375"/>
            <a:ext cx="3168650" cy="2120900"/>
          </a:xfrm>
          <a:prstGeom prst="rect">
            <a:avLst/>
          </a:prstGeom>
          <a:noFill/>
        </p:spPr>
      </p:pic>
      <p:sp>
        <p:nvSpPr>
          <p:cNvPr id="130054" name="AutoShape 6"/>
          <p:cNvSpPr>
            <a:spLocks noChangeArrowheads="1"/>
          </p:cNvSpPr>
          <p:nvPr/>
        </p:nvSpPr>
        <p:spPr bwMode="auto">
          <a:xfrm>
            <a:off x="3635375" y="3284538"/>
            <a:ext cx="1368425" cy="431800"/>
          </a:xfrm>
          <a:prstGeom prst="rightArrow">
            <a:avLst>
              <a:gd name="adj1" fmla="val 50000"/>
              <a:gd name="adj2" fmla="val 792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99">
                <a:gamma/>
                <a:shade val="46275"/>
                <a:invGamma/>
              </a:srgbClr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FF00"/>
                </a:solidFill>
              </a:rPr>
              <a:t>Emergency Surgical Airway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GB">
              <a:solidFill>
                <a:srgbClr val="FFFF00"/>
              </a:solidFill>
            </a:endParaRPr>
          </a:p>
          <a:p>
            <a:pPr algn="ctr">
              <a:buFontTx/>
              <a:buNone/>
            </a:pPr>
            <a:r>
              <a:rPr lang="en-GB" sz="3600">
                <a:solidFill>
                  <a:srgbClr val="FFFF00"/>
                </a:solidFill>
              </a:rPr>
              <a:t>When all else fails</a:t>
            </a:r>
          </a:p>
          <a:p>
            <a:pPr algn="ctr">
              <a:buFontTx/>
              <a:buNone/>
            </a:pPr>
            <a:endParaRPr lang="en-GB" sz="3600">
              <a:solidFill>
                <a:srgbClr val="FFFF00"/>
              </a:solidFill>
            </a:endParaRPr>
          </a:p>
          <a:p>
            <a:pPr algn="ctr">
              <a:buFontTx/>
              <a:buNone/>
            </a:pPr>
            <a:r>
              <a:rPr lang="en-GB" sz="3600">
                <a:solidFill>
                  <a:srgbClr val="FFFF00"/>
                </a:solidFill>
              </a:rPr>
              <a:t>Emergency cric doesn’t always succeed!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 descr="Frerk_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93663"/>
            <a:ext cx="2592388" cy="1714500"/>
          </a:xfrm>
          <a:prstGeom prst="rect">
            <a:avLst/>
          </a:prstGeom>
          <a:noFill/>
        </p:spPr>
      </p:pic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3348038" y="404813"/>
            <a:ext cx="41036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FFFF00"/>
                </a:solidFill>
              </a:rPr>
              <a:t>63% jet ventilation attempts failed</a:t>
            </a:r>
          </a:p>
        </p:txBody>
      </p:sp>
      <p:pic>
        <p:nvPicPr>
          <p:cNvPr id="68612" name="Picture 4" descr="figure 5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2276475"/>
            <a:ext cx="2773362" cy="1855788"/>
          </a:xfrm>
          <a:prstGeom prst="rect">
            <a:avLst/>
          </a:prstGeom>
          <a:noFill/>
        </p:spPr>
      </p:pic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3419475" y="2276475"/>
            <a:ext cx="3457575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FFFF00"/>
                </a:solidFill>
              </a:rPr>
              <a:t>43% wide bore cannula crics failed</a:t>
            </a:r>
          </a:p>
        </p:txBody>
      </p:sp>
      <p:pic>
        <p:nvPicPr>
          <p:cNvPr id="68614" name="Picture 6" descr="gallagher1"/>
          <p:cNvPicPr>
            <a:picLocks noChangeAspect="1" noChangeArrowheads="1"/>
          </p:cNvPicPr>
          <p:nvPr/>
        </p:nvPicPr>
        <p:blipFill>
          <a:blip r:embed="rId5" cstate="print"/>
          <a:srcRect t="14609" b="-903"/>
          <a:stretch>
            <a:fillRect/>
          </a:stretch>
        </p:blipFill>
        <p:spPr bwMode="auto">
          <a:xfrm>
            <a:off x="900113" y="4365625"/>
            <a:ext cx="1406525" cy="2159000"/>
          </a:xfrm>
          <a:prstGeom prst="rect">
            <a:avLst/>
          </a:prstGeom>
          <a:noFill/>
        </p:spPr>
      </p:pic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3348038" y="4437063"/>
            <a:ext cx="5795962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FFFF00"/>
                </a:solidFill>
              </a:rPr>
              <a:t>In anaesthesia &amp; ED cases all surgical attempts successfully accessed the airway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 descr="gallagher1"/>
          <p:cNvPicPr>
            <a:picLocks noChangeAspect="1" noChangeArrowheads="1"/>
          </p:cNvPicPr>
          <p:nvPr/>
        </p:nvPicPr>
        <p:blipFill>
          <a:blip r:embed="rId3" cstate="print"/>
          <a:srcRect t="14609" b="-903"/>
          <a:stretch>
            <a:fillRect/>
          </a:stretch>
        </p:blipFill>
        <p:spPr bwMode="auto">
          <a:xfrm>
            <a:off x="6156325" y="3213100"/>
            <a:ext cx="2065338" cy="3168650"/>
          </a:xfrm>
          <a:prstGeom prst="rect">
            <a:avLst/>
          </a:prstGeom>
          <a:noFill/>
        </p:spPr>
      </p:pic>
      <p:pic>
        <p:nvPicPr>
          <p:cNvPr id="82948" name="Picture 4" descr="Johnny Wilkinson"/>
          <p:cNvPicPr>
            <a:picLocks noChangeAspect="1" noChangeArrowheads="1"/>
          </p:cNvPicPr>
          <p:nvPr/>
        </p:nvPicPr>
        <p:blipFill>
          <a:blip r:embed="rId4" cstate="print"/>
          <a:srcRect t="9193" r="13773" b="9511"/>
          <a:stretch>
            <a:fillRect/>
          </a:stretch>
        </p:blipFill>
        <p:spPr bwMode="auto">
          <a:xfrm>
            <a:off x="827088" y="3141663"/>
            <a:ext cx="1933575" cy="3240087"/>
          </a:xfrm>
          <a:prstGeom prst="rect">
            <a:avLst/>
          </a:prstGeom>
          <a:noFill/>
        </p:spPr>
      </p:pic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1331913" y="549275"/>
            <a:ext cx="67691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FFFF00"/>
                </a:solidFill>
              </a:rPr>
              <a:t>More often than not we defer to our surgical colleagues to rescue our patients airways</a:t>
            </a:r>
            <a:endParaRPr lang="en-GB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99">
                <a:gamma/>
                <a:shade val="46275"/>
                <a:invGamma/>
              </a:srgbClr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836613"/>
            <a:ext cx="8229600" cy="1143000"/>
          </a:xfrm>
        </p:spPr>
        <p:txBody>
          <a:bodyPr/>
          <a:lstStyle/>
          <a:p>
            <a:r>
              <a:rPr lang="en-GB" sz="4000">
                <a:solidFill>
                  <a:srgbClr val="FFFF00"/>
                </a:solidFill>
              </a:rPr>
              <a:t>ICU (12 Cases)</a:t>
            </a:r>
            <a:br>
              <a:rPr lang="en-GB" sz="4000">
                <a:solidFill>
                  <a:srgbClr val="FFFF00"/>
                </a:solidFill>
              </a:rPr>
            </a:br>
            <a:r>
              <a:rPr lang="en-GB" sz="4000">
                <a:solidFill>
                  <a:srgbClr val="FFFF00"/>
                </a:solidFill>
              </a:rPr>
              <a:t/>
            </a:r>
            <a:br>
              <a:rPr lang="en-GB" sz="4000">
                <a:solidFill>
                  <a:srgbClr val="FFFF00"/>
                </a:solidFill>
              </a:rPr>
            </a:br>
            <a:r>
              <a:rPr lang="en-GB" sz="4000">
                <a:solidFill>
                  <a:srgbClr val="FFFF00"/>
                </a:solidFill>
              </a:rPr>
              <a:t>Emergency surgical airways were needed following:</a:t>
            </a:r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8313" y="2997200"/>
            <a:ext cx="8229600" cy="3128963"/>
          </a:xfrm>
        </p:spPr>
        <p:txBody>
          <a:bodyPr/>
          <a:lstStyle/>
          <a:p>
            <a:r>
              <a:rPr lang="en-GB">
                <a:solidFill>
                  <a:srgbClr val="FFFF00"/>
                </a:solidFill>
              </a:rPr>
              <a:t>Failed intubation</a:t>
            </a:r>
          </a:p>
          <a:p>
            <a:r>
              <a:rPr lang="en-GB">
                <a:solidFill>
                  <a:srgbClr val="FFFF00"/>
                </a:solidFill>
              </a:rPr>
              <a:t>Failed Extubation (planned &amp; unplanned)</a:t>
            </a:r>
          </a:p>
          <a:p>
            <a:r>
              <a:rPr lang="en-GB">
                <a:solidFill>
                  <a:srgbClr val="FFFF00"/>
                </a:solidFill>
              </a:rPr>
              <a:t>Continuing deterioration while being observed in a place of safety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99">
                <a:gamma/>
                <a:shade val="46275"/>
                <a:invGamma/>
              </a:srgbClr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836613"/>
            <a:ext cx="8229600" cy="1143000"/>
          </a:xfrm>
        </p:spPr>
        <p:txBody>
          <a:bodyPr/>
          <a:lstStyle/>
          <a:p>
            <a:r>
              <a:rPr lang="en-GB" sz="4000">
                <a:solidFill>
                  <a:srgbClr val="FFFF00"/>
                </a:solidFill>
              </a:rPr>
              <a:t>ICU (12 Cases)</a:t>
            </a:r>
            <a:br>
              <a:rPr lang="en-GB" sz="4000">
                <a:solidFill>
                  <a:srgbClr val="FFFF00"/>
                </a:solidFill>
              </a:rPr>
            </a:br>
            <a:r>
              <a:rPr lang="en-GB" sz="4000">
                <a:solidFill>
                  <a:srgbClr val="FFFF00"/>
                </a:solidFill>
              </a:rPr>
              <a:t/>
            </a:r>
            <a:br>
              <a:rPr lang="en-GB" sz="4000">
                <a:solidFill>
                  <a:srgbClr val="FFFF00"/>
                </a:solidFill>
              </a:rPr>
            </a:br>
            <a:r>
              <a:rPr lang="en-GB" sz="4000">
                <a:solidFill>
                  <a:srgbClr val="FFFF00"/>
                </a:solidFill>
              </a:rPr>
              <a:t>Lack of equipment was a particular problem: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997200"/>
            <a:ext cx="8424862" cy="3128963"/>
          </a:xfrm>
        </p:spPr>
        <p:txBody>
          <a:bodyPr/>
          <a:lstStyle/>
          <a:p>
            <a:r>
              <a:rPr lang="en-GB">
                <a:solidFill>
                  <a:srgbClr val="FFFF00"/>
                </a:solidFill>
              </a:rPr>
              <a:t>Some units had no difficult airway trolley at all</a:t>
            </a:r>
          </a:p>
          <a:p>
            <a:r>
              <a:rPr lang="en-GB">
                <a:solidFill>
                  <a:srgbClr val="FFFF00"/>
                </a:solidFill>
              </a:rPr>
              <a:t>Some were missing particular equipment that was required (proseal LMA, fibrescope)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99">
                <a:gamma/>
                <a:shade val="46275"/>
                <a:invGamma/>
              </a:srgbClr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FF00"/>
                </a:solidFill>
              </a:rPr>
              <a:t>Recommendations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en-GB">
                <a:solidFill>
                  <a:srgbClr val="FFFF00"/>
                </a:solidFill>
              </a:rPr>
              <a:t>Always discuss alternate options for     plan A – especially AWAKE options</a:t>
            </a:r>
          </a:p>
          <a:p>
            <a:r>
              <a:rPr lang="en-GB">
                <a:solidFill>
                  <a:srgbClr val="FFFF00"/>
                </a:solidFill>
              </a:rPr>
              <a:t>Openly discuss plans B, C &amp; D</a:t>
            </a:r>
          </a:p>
          <a:p>
            <a:r>
              <a:rPr lang="en-GB">
                <a:solidFill>
                  <a:srgbClr val="FFFF00"/>
                </a:solidFill>
              </a:rPr>
              <a:t>Use muscle relaxant and LMA early in CICV</a:t>
            </a:r>
          </a:p>
          <a:p>
            <a:r>
              <a:rPr lang="en-GB">
                <a:solidFill>
                  <a:srgbClr val="FFFF00"/>
                </a:solidFill>
              </a:rPr>
              <a:t>Learn surgical cricothyroidotomy</a:t>
            </a:r>
          </a:p>
        </p:txBody>
      </p:sp>
      <p:pic>
        <p:nvPicPr>
          <p:cNvPr id="114692" name="Picture 4" descr="Frerk_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625" y="5013325"/>
            <a:ext cx="2520950" cy="1666875"/>
          </a:xfrm>
          <a:prstGeom prst="rect">
            <a:avLst/>
          </a:prstGeom>
          <a:noFill/>
        </p:spPr>
      </p:pic>
      <p:pic>
        <p:nvPicPr>
          <p:cNvPr id="114693" name="Picture 5" descr="figure 5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450" y="5013325"/>
            <a:ext cx="2447925" cy="1638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99">
                <a:gamma/>
                <a:shade val="46275"/>
                <a:invGamma/>
              </a:srgbClr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FF00"/>
                </a:solidFill>
              </a:rPr>
              <a:t>Emergency Surgical Airway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solidFill>
                  <a:srgbClr val="FFFF00"/>
                </a:solidFill>
              </a:rPr>
              <a:t>80 people presenting for surgery, being cared for in ITU or coming to the ED ended up with an unplanned hole in the neck in an attempt to rescue a lost airway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9" name="Picture 3" descr="grave"/>
          <p:cNvPicPr>
            <a:picLocks noChangeAspect="1" noChangeArrowheads="1"/>
          </p:cNvPicPr>
          <p:nvPr/>
        </p:nvPicPr>
        <p:blipFill>
          <a:blip r:embed="rId3" cstate="print"/>
          <a:srcRect t="28130" b="15736"/>
          <a:stretch>
            <a:fillRect/>
          </a:stretch>
        </p:blipFill>
        <p:spPr bwMode="auto">
          <a:xfrm>
            <a:off x="468313" y="333375"/>
            <a:ext cx="2951162" cy="2943225"/>
          </a:xfrm>
          <a:prstGeom prst="rect">
            <a:avLst/>
          </a:prstGeom>
          <a:noFill/>
        </p:spPr>
      </p:pic>
      <p:pic>
        <p:nvPicPr>
          <p:cNvPr id="45060" name="Picture 4" descr="article-1080051-022FEF66000005DC-230_468x286"/>
          <p:cNvPicPr>
            <a:picLocks noChangeAspect="1" noChangeArrowheads="1"/>
          </p:cNvPicPr>
          <p:nvPr/>
        </p:nvPicPr>
        <p:blipFill>
          <a:blip r:embed="rId4" cstate="print"/>
          <a:srcRect l="16718" r="11084"/>
          <a:stretch>
            <a:fillRect/>
          </a:stretch>
        </p:blipFill>
        <p:spPr bwMode="auto">
          <a:xfrm>
            <a:off x="5003800" y="333375"/>
            <a:ext cx="3240088" cy="2740025"/>
          </a:xfrm>
          <a:prstGeom prst="rect">
            <a:avLst/>
          </a:prstGeom>
          <a:noFill/>
        </p:spPr>
      </p:pic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684213" y="4149725"/>
            <a:ext cx="2879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>
                <a:solidFill>
                  <a:srgbClr val="FFFF00"/>
                </a:solidFill>
              </a:rPr>
              <a:t>13 of them died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4859338" y="4076700"/>
            <a:ext cx="38163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>
                <a:solidFill>
                  <a:srgbClr val="FFFF00"/>
                </a:solidFill>
              </a:rPr>
              <a:t>At least 7 ended up with ongoing disability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polly dougie brie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613" y="3141663"/>
            <a:ext cx="4679950" cy="2632075"/>
          </a:xfrm>
          <a:prstGeom prst="rect">
            <a:avLst/>
          </a:prstGeom>
          <a:noFill/>
        </p:spPr>
      </p:pic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684213" y="260350"/>
            <a:ext cx="7991475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FFFF00"/>
                </a:solidFill>
              </a:rPr>
              <a:t>It will happen in your hospital.</a:t>
            </a:r>
          </a:p>
          <a:p>
            <a:pPr>
              <a:spcBef>
                <a:spcPct val="50000"/>
              </a:spcBef>
            </a:pPr>
            <a:r>
              <a:rPr lang="en-GB" sz="3200">
                <a:solidFill>
                  <a:srgbClr val="FFFF00"/>
                </a:solidFill>
              </a:rPr>
              <a:t>You may be called urgently to help in the anaesthetic room next door!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frerk slide copy_37 l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2276475"/>
            <a:ext cx="3379787" cy="2205038"/>
          </a:xfrm>
          <a:prstGeom prst="rect">
            <a:avLst/>
          </a:prstGeom>
          <a:noFill/>
        </p:spPr>
      </p:pic>
      <p:pic>
        <p:nvPicPr>
          <p:cNvPr id="54275" name="Picture 3" descr="frerk slide copy_33 l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188" y="4762500"/>
            <a:ext cx="3178175" cy="2095500"/>
          </a:xfrm>
          <a:prstGeom prst="rect">
            <a:avLst/>
          </a:prstGeom>
          <a:noFill/>
        </p:spPr>
      </p:pic>
      <p:pic>
        <p:nvPicPr>
          <p:cNvPr id="54276" name="Picture 4" descr="Frerk_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625" y="4724400"/>
            <a:ext cx="1382713" cy="2133600"/>
          </a:xfrm>
          <a:prstGeom prst="rect">
            <a:avLst/>
          </a:prstGeom>
          <a:noFill/>
        </p:spPr>
      </p:pic>
      <p:pic>
        <p:nvPicPr>
          <p:cNvPr id="54277" name="Picture 5" descr="PICT023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87900" y="2349500"/>
            <a:ext cx="2428875" cy="1820863"/>
          </a:xfrm>
          <a:prstGeom prst="rect">
            <a:avLst/>
          </a:prstGeom>
          <a:noFill/>
        </p:spPr>
      </p:pic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755650" y="476250"/>
            <a:ext cx="72009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FFFF00"/>
                </a:solidFill>
              </a:rPr>
              <a:t>There is no one guaranteed “safe technique”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instruments x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150" y="3138488"/>
            <a:ext cx="5713413" cy="3719512"/>
          </a:xfrm>
          <a:prstGeom prst="rect">
            <a:avLst/>
          </a:prstGeom>
          <a:noFill/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900113" y="404813"/>
            <a:ext cx="792003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FFFF00"/>
                </a:solidFill>
              </a:rPr>
              <a:t>Awake techniques were not used when they should have been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4" name="Picture 2" descr="instruments x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150" y="3138488"/>
            <a:ext cx="5713413" cy="3719512"/>
          </a:xfrm>
          <a:prstGeom prst="rect">
            <a:avLst/>
          </a:prstGeom>
          <a:noFill/>
        </p:spPr>
      </p:pic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900113" y="404813"/>
            <a:ext cx="7920037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FFFF00"/>
                </a:solidFill>
              </a:rPr>
              <a:t>If awake techniques are not in your skillset then seek assistance when presented with difficult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99">
                <a:gamma/>
                <a:shade val="46275"/>
                <a:invGamma/>
              </a:srgbClr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3348038" y="2852738"/>
            <a:ext cx="27368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rgbClr val="FFFF00"/>
                </a:solidFill>
                <a:latin typeface="Times New Roman" pitchFamily="18" charset="0"/>
              </a:rPr>
              <a:t>Plan A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1476375" y="1341438"/>
            <a:ext cx="24479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latin typeface="Academy Engraved LET" pitchFamily="2" charset="0"/>
              </a:rPr>
              <a:t>Plan B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6084888" y="1773238"/>
            <a:ext cx="27352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>
                <a:solidFill>
                  <a:srgbClr val="000099"/>
                </a:solidFill>
                <a:latin typeface="Blackadder ITC" pitchFamily="82" charset="0"/>
              </a:rPr>
              <a:t>Plan C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1116013" y="4508500"/>
            <a:ext cx="2590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>
                <a:solidFill>
                  <a:srgbClr val="0066FF"/>
                </a:solidFill>
                <a:latin typeface="Curlz MT" pitchFamily="82" charset="0"/>
              </a:rPr>
              <a:t>Plan D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6300788" y="4941888"/>
            <a:ext cx="25193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>
                <a:solidFill>
                  <a:schemeClr val="bg2"/>
                </a:solidFill>
                <a:latin typeface="Gigi" pitchFamily="82" charset="0"/>
              </a:rPr>
              <a:t>Plan X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755650" y="188913"/>
            <a:ext cx="79930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FFFF00"/>
                </a:solidFill>
              </a:rPr>
              <a:t>Even the best plan A may fail – always have clear fallback plans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>
                <a:solidFill>
                  <a:srgbClr val="FFFF00"/>
                </a:solidFill>
              </a:rPr>
              <a:t>On many occasions LMAs &amp; muscle relaxants were not used to attempt rescue prior to cricothyroidotomy</a:t>
            </a:r>
          </a:p>
        </p:txBody>
      </p:sp>
      <p:pic>
        <p:nvPicPr>
          <p:cNvPr id="108549" name="Picture 5"/>
          <p:cNvPicPr>
            <a:picLocks noChangeAspect="1" noChangeArrowheads="1"/>
          </p:cNvPicPr>
          <p:nvPr/>
        </p:nvPicPr>
        <p:blipFill>
          <a:blip r:embed="rId3" cstate="print">
            <a:lum bright="6000"/>
          </a:blip>
          <a:srcRect/>
          <a:stretch>
            <a:fillRect/>
          </a:stretch>
        </p:blipFill>
        <p:spPr bwMode="auto">
          <a:xfrm>
            <a:off x="323850" y="1844675"/>
            <a:ext cx="3024188" cy="1516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108550" name="Picture 6" descr="su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3500438"/>
            <a:ext cx="2881312" cy="2603500"/>
          </a:xfrm>
          <a:prstGeom prst="rect">
            <a:avLst/>
          </a:prstGeom>
          <a:noFill/>
        </p:spPr>
      </p:pic>
      <p:pic>
        <p:nvPicPr>
          <p:cNvPr id="108551" name="Picture 7" descr="figure 5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163" y="2492375"/>
            <a:ext cx="3168650" cy="2120900"/>
          </a:xfrm>
          <a:prstGeom prst="rect">
            <a:avLst/>
          </a:prstGeom>
          <a:noFill/>
        </p:spPr>
      </p:pic>
      <p:sp>
        <p:nvSpPr>
          <p:cNvPr id="108552" name="AutoShape 8"/>
          <p:cNvSpPr>
            <a:spLocks noChangeArrowheads="1"/>
          </p:cNvSpPr>
          <p:nvPr/>
        </p:nvSpPr>
        <p:spPr bwMode="auto">
          <a:xfrm>
            <a:off x="3635375" y="3284538"/>
            <a:ext cx="1368425" cy="431800"/>
          </a:xfrm>
          <a:prstGeom prst="rightArrow">
            <a:avLst>
              <a:gd name="adj1" fmla="val 50000"/>
              <a:gd name="adj2" fmla="val 792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310</Words>
  <Application>Microsoft Office PowerPoint</Application>
  <PresentationFormat>On-screen Show (4:3)</PresentationFormat>
  <Paragraphs>58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Times New Roman</vt:lpstr>
      <vt:lpstr>Academy Engraved LET</vt:lpstr>
      <vt:lpstr>Blackadder ITC</vt:lpstr>
      <vt:lpstr>Curlz MT</vt:lpstr>
      <vt:lpstr>Gigi</vt:lpstr>
      <vt:lpstr>Default Design</vt:lpstr>
      <vt:lpstr>NAP4</vt:lpstr>
      <vt:lpstr>Emergency Surgical Airway</vt:lpstr>
      <vt:lpstr>Slide 3</vt:lpstr>
      <vt:lpstr>Slide 4</vt:lpstr>
      <vt:lpstr>Slide 5</vt:lpstr>
      <vt:lpstr>Slide 6</vt:lpstr>
      <vt:lpstr>Slide 7</vt:lpstr>
      <vt:lpstr>Slide 8</vt:lpstr>
      <vt:lpstr>On many occasions LMAs &amp; muscle relaxants were not used to attempt rescue prior to cricothyroidotomy</vt:lpstr>
      <vt:lpstr>They should be</vt:lpstr>
      <vt:lpstr>Emergency Surgical Airway</vt:lpstr>
      <vt:lpstr>Slide 12</vt:lpstr>
      <vt:lpstr>Slide 13</vt:lpstr>
      <vt:lpstr>ICU (12 Cases)  Emergency surgical airways were needed following:</vt:lpstr>
      <vt:lpstr>ICU (12 Cases)  Lack of equipment was a particular problem:</vt:lpstr>
      <vt:lpstr>Recommendations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</dc:creator>
  <cp:lastModifiedBy>mcenan</cp:lastModifiedBy>
  <cp:revision>82</cp:revision>
  <dcterms:created xsi:type="dcterms:W3CDTF">2011-03-22T22:11:37Z</dcterms:created>
  <dcterms:modified xsi:type="dcterms:W3CDTF">2011-09-06T08:10:19Z</dcterms:modified>
</cp:coreProperties>
</file>